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7"/>
  </p:handoutMasterIdLst>
  <p:sldIdLst>
    <p:sldId id="256" r:id="rId2"/>
    <p:sldId id="257" r:id="rId3"/>
    <p:sldId id="259" r:id="rId4"/>
    <p:sldId id="260" r:id="rId5"/>
    <p:sldId id="258" r:id="rId6"/>
  </p:sldIdLst>
  <p:sldSz cx="12192000" cy="6858000"/>
  <p:notesSz cx="6954838" cy="9240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3647"/>
          </a:xfrm>
          <a:prstGeom prst="rect">
            <a:avLst/>
          </a:prstGeom>
        </p:spPr>
        <p:txBody>
          <a:bodyPr vert="horz" lIns="92546" tIns="46273" rIns="92546" bIns="46273"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3647"/>
          </a:xfrm>
          <a:prstGeom prst="rect">
            <a:avLst/>
          </a:prstGeom>
        </p:spPr>
        <p:txBody>
          <a:bodyPr vert="horz" lIns="92546" tIns="46273" rIns="92546" bIns="46273" rtlCol="0"/>
          <a:lstStyle>
            <a:lvl1pPr algn="r">
              <a:defRPr sz="1200"/>
            </a:lvl1pPr>
          </a:lstStyle>
          <a:p>
            <a:fld id="{FF6D465F-62EC-4FDF-B2F6-D01D40960395}" type="datetimeFigureOut">
              <a:rPr lang="en-US" smtClean="0"/>
              <a:t>2/13/2017</a:t>
            </a:fld>
            <a:endParaRPr lang="en-US"/>
          </a:p>
        </p:txBody>
      </p:sp>
      <p:sp>
        <p:nvSpPr>
          <p:cNvPr id="4" name="Footer Placeholder 3"/>
          <p:cNvSpPr>
            <a:spLocks noGrp="1"/>
          </p:cNvSpPr>
          <p:nvPr>
            <p:ph type="ftr" sz="quarter" idx="2"/>
          </p:nvPr>
        </p:nvSpPr>
        <p:spPr>
          <a:xfrm>
            <a:off x="0" y="8777193"/>
            <a:ext cx="3013763" cy="463646"/>
          </a:xfrm>
          <a:prstGeom prst="rect">
            <a:avLst/>
          </a:prstGeom>
        </p:spPr>
        <p:txBody>
          <a:bodyPr vert="horz" lIns="92546" tIns="46273" rIns="92546" bIns="46273"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777193"/>
            <a:ext cx="3013763" cy="463646"/>
          </a:xfrm>
          <a:prstGeom prst="rect">
            <a:avLst/>
          </a:prstGeom>
        </p:spPr>
        <p:txBody>
          <a:bodyPr vert="horz" lIns="92546" tIns="46273" rIns="92546" bIns="46273" rtlCol="0" anchor="b"/>
          <a:lstStyle>
            <a:lvl1pPr algn="r">
              <a:defRPr sz="1200"/>
            </a:lvl1pPr>
          </a:lstStyle>
          <a:p>
            <a:fld id="{BC30923C-D0BA-4625-9F4E-BC58ED1AAEB2}" type="slidenum">
              <a:rPr lang="en-US" smtClean="0"/>
              <a:t>‹#›</a:t>
            </a:fld>
            <a:endParaRPr lang="en-US"/>
          </a:p>
        </p:txBody>
      </p:sp>
    </p:spTree>
    <p:extLst>
      <p:ext uri="{BB962C8B-B14F-4D97-AF65-F5344CB8AC3E}">
        <p14:creationId xmlns:p14="http://schemas.microsoft.com/office/powerpoint/2010/main" val="124269301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A571AA2-8039-400C-A01F-E01CE31A7D2C}"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412283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571AA2-8039-400C-A01F-E01CE31A7D2C}"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363535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571AA2-8039-400C-A01F-E01CE31A7D2C}"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217036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571AA2-8039-400C-A01F-E01CE31A7D2C}"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14399832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571AA2-8039-400C-A01F-E01CE31A7D2C}" type="datetimeFigureOut">
              <a:rPr lang="en-US" smtClean="0"/>
              <a:t>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105858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A571AA2-8039-400C-A01F-E01CE31A7D2C}" type="datetimeFigureOut">
              <a:rPr lang="en-US" smtClean="0"/>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3877910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571AA2-8039-400C-A01F-E01CE31A7D2C}" type="datetimeFigureOut">
              <a:rPr lang="en-US" smtClean="0"/>
              <a:t>2/13/2017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3193829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A571AA2-8039-400C-A01F-E01CE31A7D2C}" type="datetimeFigureOut">
              <a:rPr lang="en-US" smtClean="0"/>
              <a:t>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1046280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571AA2-8039-400C-A01F-E01CE31A7D2C}" type="datetimeFigureOut">
              <a:rPr lang="en-US" smtClean="0"/>
              <a:t>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3932841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571AA2-8039-400C-A01F-E01CE31A7D2C}" type="datetimeFigureOut">
              <a:rPr lang="en-US" smtClean="0"/>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2001310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571AA2-8039-400C-A01F-E01CE31A7D2C}" type="datetimeFigureOut">
              <a:rPr lang="en-US" smtClean="0"/>
              <a:t>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377909-7538-4D2C-863F-50FE62FA1E8D}" type="slidenum">
              <a:rPr lang="en-US" smtClean="0"/>
              <a:t>‹#›</a:t>
            </a:fld>
            <a:endParaRPr lang="en-US"/>
          </a:p>
        </p:txBody>
      </p:sp>
    </p:spTree>
    <p:extLst>
      <p:ext uri="{BB962C8B-B14F-4D97-AF65-F5344CB8AC3E}">
        <p14:creationId xmlns:p14="http://schemas.microsoft.com/office/powerpoint/2010/main" val="12721890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571AA2-8039-400C-A01F-E01CE31A7D2C}" type="datetimeFigureOut">
              <a:rPr lang="en-US" smtClean="0"/>
              <a:t>2/13/2017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377909-7538-4D2C-863F-50FE62FA1E8D}" type="slidenum">
              <a:rPr lang="en-US" smtClean="0"/>
              <a:t>‹#›</a:t>
            </a:fld>
            <a:endParaRPr lang="en-US"/>
          </a:p>
        </p:txBody>
      </p:sp>
    </p:spTree>
    <p:extLst>
      <p:ext uri="{BB962C8B-B14F-4D97-AF65-F5344CB8AC3E}">
        <p14:creationId xmlns:p14="http://schemas.microsoft.com/office/powerpoint/2010/main" val="4463360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Image result for sunni sh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6949" y="1568236"/>
            <a:ext cx="9666891" cy="468603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1446727" y="309092"/>
            <a:ext cx="9144000" cy="1120463"/>
          </a:xfrm>
        </p:spPr>
        <p:txBody>
          <a:bodyPr>
            <a:normAutofit/>
          </a:bodyPr>
          <a:lstStyle/>
          <a:p>
            <a:r>
              <a:rPr lang="en-US" sz="6600" b="1" dirty="0" smtClean="0"/>
              <a:t>The Shia – Sunni Split</a:t>
            </a:r>
            <a:endParaRPr lang="en-US" sz="6600" b="1" dirty="0"/>
          </a:p>
        </p:txBody>
      </p:sp>
      <p:sp>
        <p:nvSpPr>
          <p:cNvPr id="3" name="Subtitle 2"/>
          <p:cNvSpPr>
            <a:spLocks noGrp="1"/>
          </p:cNvSpPr>
          <p:nvPr>
            <p:ph type="subTitle" idx="1"/>
          </p:nvPr>
        </p:nvSpPr>
        <p:spPr>
          <a:xfrm>
            <a:off x="7005711" y="5486400"/>
            <a:ext cx="4831466" cy="1280042"/>
          </a:xfrm>
        </p:spPr>
        <p:txBody>
          <a:bodyPr>
            <a:normAutofit fontScale="85000" lnSpcReduction="20000"/>
          </a:bodyPr>
          <a:lstStyle/>
          <a:p>
            <a:pPr algn="l"/>
            <a:r>
              <a:rPr lang="en-US" sz="3600" b="1" dirty="0" smtClean="0"/>
              <a:t>Notes </a:t>
            </a:r>
            <a:r>
              <a:rPr lang="en-US" sz="3600" b="1" dirty="0" smtClean="0"/>
              <a:t>3.3 (Alp, Eps, Zeta)/</a:t>
            </a:r>
          </a:p>
          <a:p>
            <a:pPr algn="l"/>
            <a:r>
              <a:rPr lang="en-US" sz="3600" b="1" dirty="0" smtClean="0"/>
              <a:t>Notes 3.4 (Beta, Eta)</a:t>
            </a:r>
            <a:endParaRPr lang="en-US" sz="3600" b="1" dirty="0" smtClean="0"/>
          </a:p>
          <a:p>
            <a:pPr algn="l"/>
            <a:r>
              <a:rPr lang="en-US" sz="2800" dirty="0" smtClean="0"/>
              <a:t>Feb ___, 2017</a:t>
            </a:r>
            <a:endParaRPr lang="en-US" sz="2800" dirty="0"/>
          </a:p>
        </p:txBody>
      </p:sp>
    </p:spTree>
    <p:extLst>
      <p:ext uri="{BB962C8B-B14F-4D97-AF65-F5344CB8AC3E}">
        <p14:creationId xmlns:p14="http://schemas.microsoft.com/office/powerpoint/2010/main" val="29509661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4699" y="1671984"/>
            <a:ext cx="10515600" cy="1325563"/>
          </a:xfrm>
        </p:spPr>
        <p:txBody>
          <a:bodyPr/>
          <a:lstStyle/>
          <a:p>
            <a:r>
              <a:rPr lang="en-US" dirty="0" smtClean="0"/>
              <a:t>The </a:t>
            </a:r>
            <a:br>
              <a:rPr lang="en-US" dirty="0" smtClean="0"/>
            </a:br>
            <a:r>
              <a:rPr lang="en-US" dirty="0" smtClean="0"/>
              <a:t>Context</a:t>
            </a:r>
            <a:endParaRPr lang="en-US" dirty="0"/>
          </a:p>
        </p:txBody>
      </p:sp>
      <p:sp>
        <p:nvSpPr>
          <p:cNvPr id="3" name="Content Placeholder 2"/>
          <p:cNvSpPr>
            <a:spLocks noGrp="1"/>
          </p:cNvSpPr>
          <p:nvPr>
            <p:ph idx="1"/>
          </p:nvPr>
        </p:nvSpPr>
        <p:spPr>
          <a:xfrm>
            <a:off x="244699" y="3487292"/>
            <a:ext cx="10954555" cy="3042297"/>
          </a:xfrm>
        </p:spPr>
        <p:txBody>
          <a:bodyPr>
            <a:normAutofit/>
          </a:bodyPr>
          <a:lstStyle/>
          <a:p>
            <a:r>
              <a:rPr lang="en-US" sz="3200" dirty="0"/>
              <a:t>W</a:t>
            </a:r>
            <a:r>
              <a:rPr lang="en-US" sz="3200" dirty="0" smtClean="0"/>
              <a:t>hat did it mean for someone to succeed the Prophet?</a:t>
            </a:r>
          </a:p>
          <a:p>
            <a:r>
              <a:rPr lang="en-US" sz="3200" dirty="0" smtClean="0"/>
              <a:t>For the first Muslims, there were only a few verses of the Qur’an, so people had given their oath of allegiance to Muhammad, and that made them Muslim. After the death of the Prophet, it was doubly hard for people to shift their mindset to give allegiance to the </a:t>
            </a:r>
            <a:r>
              <a:rPr lang="en-US" sz="3200" i="1" dirty="0" err="1" smtClean="0"/>
              <a:t>umma</a:t>
            </a:r>
            <a:r>
              <a:rPr lang="en-US" sz="3200" dirty="0" smtClean="0"/>
              <a:t> now (&amp; not their tribe).</a:t>
            </a:r>
          </a:p>
          <a:p>
            <a:endParaRPr lang="en-US" sz="3600" dirty="0"/>
          </a:p>
        </p:txBody>
      </p:sp>
      <p:pic>
        <p:nvPicPr>
          <p:cNvPr id="4" name="Picture 4" descr="Image result for onenes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4422" y="193184"/>
            <a:ext cx="5485328" cy="2923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122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1834" y="1851383"/>
            <a:ext cx="3050470" cy="4240324"/>
          </a:xfrm>
        </p:spPr>
        <p:txBody>
          <a:bodyPr>
            <a:noAutofit/>
          </a:bodyPr>
          <a:lstStyle/>
          <a:p>
            <a:pPr marL="0" indent="0">
              <a:buNone/>
            </a:pPr>
            <a:endParaRPr lang="en-US" sz="3600" dirty="0" smtClean="0"/>
          </a:p>
          <a:p>
            <a:pPr marL="0" indent="0">
              <a:buNone/>
            </a:pPr>
            <a:r>
              <a:rPr lang="en-US" sz="3600" dirty="0" smtClean="0"/>
              <a:t>So, who is in charge, and, what does it mean to BE in charge?</a:t>
            </a:r>
            <a:endParaRPr lang="en-US" sz="3600" dirty="0"/>
          </a:p>
        </p:txBody>
      </p:sp>
      <p:pic>
        <p:nvPicPr>
          <p:cNvPr id="2050" name="Picture 2" descr="Image result for early islamic civilizat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5476" y="184031"/>
            <a:ext cx="9108886" cy="6422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6551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does it mean to </a:t>
            </a:r>
            <a:r>
              <a:rPr lang="en-US" b="1" dirty="0" smtClean="0">
                <a:solidFill>
                  <a:srgbClr val="7030A0"/>
                </a:solidFill>
              </a:rPr>
              <a:t>succeed</a:t>
            </a:r>
            <a:r>
              <a:rPr lang="en-US" dirty="0" smtClean="0"/>
              <a:t> the Prophet?</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--“A </a:t>
            </a:r>
            <a:r>
              <a:rPr lang="en-US" b="1" dirty="0" smtClean="0"/>
              <a:t>caliph</a:t>
            </a:r>
            <a:r>
              <a:rPr lang="en-US" dirty="0" smtClean="0"/>
              <a:t>…is </a:t>
            </a:r>
            <a:r>
              <a:rPr lang="en-US" dirty="0"/>
              <a:t>a political and religious leader who is a successor (</a:t>
            </a:r>
            <a:r>
              <a:rPr lang="en-US" i="1" dirty="0"/>
              <a:t>caliph</a:t>
            </a:r>
            <a:r>
              <a:rPr lang="en-US" dirty="0"/>
              <a:t>) to the Islamic prophet Muhammad. His power and authority is absolute</a:t>
            </a:r>
            <a:r>
              <a:rPr lang="en-US" dirty="0" smtClean="0"/>
              <a:t>.” – </a:t>
            </a:r>
            <a:r>
              <a:rPr lang="en-US" i="1" dirty="0" smtClean="0"/>
              <a:t>The Atlantic</a:t>
            </a:r>
          </a:p>
          <a:p>
            <a:pPr marL="0" indent="0">
              <a:buNone/>
            </a:pPr>
            <a:endParaRPr lang="en-US" dirty="0" smtClean="0"/>
          </a:p>
          <a:p>
            <a:pPr marL="0" indent="0">
              <a:buNone/>
            </a:pPr>
            <a:r>
              <a:rPr lang="en-US" dirty="0" smtClean="0"/>
              <a:t>--“At </a:t>
            </a:r>
            <a:r>
              <a:rPr lang="en-US" dirty="0"/>
              <a:t>its most basic, the Caliphate is how Muslims organized themselves for centuries after the death of the Prophet Mohammed. In life, Mohammed led the faith that Muslims believe he channeled directly from God, serving as both religious leader and temporal ruler of the legions drawn to his </a:t>
            </a:r>
            <a:r>
              <a:rPr lang="en-US" dirty="0" smtClean="0"/>
              <a:t>teachings…But </a:t>
            </a:r>
            <a:r>
              <a:rPr lang="en-US" dirty="0"/>
              <a:t>when the Prophet died in 632 A.D., he left no heir, and the search was on for a successor—which is what </a:t>
            </a:r>
            <a:r>
              <a:rPr lang="en-US" b="1" i="1" dirty="0"/>
              <a:t>caliph</a:t>
            </a:r>
            <a:r>
              <a:rPr lang="en-US" i="1" dirty="0"/>
              <a:t> </a:t>
            </a:r>
            <a:r>
              <a:rPr lang="en-US" dirty="0" smtClean="0"/>
              <a:t>means.” – </a:t>
            </a:r>
            <a:r>
              <a:rPr lang="en-US" i="1" dirty="0" smtClean="0"/>
              <a:t>TIME Magazine</a:t>
            </a:r>
            <a:endParaRPr lang="en-US" dirty="0"/>
          </a:p>
          <a:p>
            <a:endParaRPr lang="en-US" dirty="0"/>
          </a:p>
        </p:txBody>
      </p:sp>
    </p:spTree>
    <p:extLst>
      <p:ext uri="{BB962C8B-B14F-4D97-AF65-F5344CB8AC3E}">
        <p14:creationId xmlns:p14="http://schemas.microsoft.com/office/powerpoint/2010/main" val="15680876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69888845"/>
              </p:ext>
            </p:extLst>
          </p:nvPr>
        </p:nvGraphicFramePr>
        <p:xfrm>
          <a:off x="566669" y="434707"/>
          <a:ext cx="11024316" cy="5798668"/>
        </p:xfrm>
        <a:graphic>
          <a:graphicData uri="http://schemas.openxmlformats.org/drawingml/2006/table">
            <a:tbl>
              <a:tblPr firstRow="1" bandRow="1">
                <a:tableStyleId>{5C22544A-7EE6-4342-B048-85BDC9FD1C3A}</a:tableStyleId>
              </a:tblPr>
              <a:tblGrid>
                <a:gridCol w="5512158"/>
                <a:gridCol w="5512158"/>
              </a:tblGrid>
              <a:tr h="744492">
                <a:tc>
                  <a:txBody>
                    <a:bodyPr/>
                    <a:lstStyle/>
                    <a:p>
                      <a:pPr algn="ctr"/>
                      <a:r>
                        <a:rPr lang="en-US" sz="3600" dirty="0" smtClean="0"/>
                        <a:t>Shia</a:t>
                      </a:r>
                      <a:endParaRPr lang="en-US" sz="3600" dirty="0"/>
                    </a:p>
                  </a:txBody>
                  <a:tcPr/>
                </a:tc>
                <a:tc>
                  <a:txBody>
                    <a:bodyPr/>
                    <a:lstStyle/>
                    <a:p>
                      <a:pPr algn="ctr"/>
                      <a:r>
                        <a:rPr lang="en-US" sz="3600" dirty="0" smtClean="0"/>
                        <a:t>Sunni</a:t>
                      </a:r>
                      <a:endParaRPr lang="en-US" sz="3600" dirty="0"/>
                    </a:p>
                  </a:txBody>
                  <a:tcPr/>
                </a:tc>
              </a:tr>
              <a:tr h="5054176">
                <a:tc>
                  <a:txBody>
                    <a:bodyPr/>
                    <a:lstStyle/>
                    <a:p>
                      <a:pPr marL="457200" indent="-457200">
                        <a:buFont typeface="Arial" panose="020B0604020202020204" pitchFamily="34" charset="0"/>
                        <a:buChar char="•"/>
                      </a:pPr>
                      <a:r>
                        <a:rPr lang="en-US" sz="3200" dirty="0" smtClean="0"/>
                        <a:t>In the absence of Muhammad, there needs to be a “divinely protected” leader</a:t>
                      </a:r>
                    </a:p>
                    <a:p>
                      <a:pPr marL="914400" lvl="1" indent="-457200">
                        <a:buFont typeface="Arial" panose="020B0604020202020204" pitchFamily="34" charset="0"/>
                        <a:buChar char="•"/>
                      </a:pPr>
                      <a:r>
                        <a:rPr lang="en-US" sz="3200" dirty="0" smtClean="0"/>
                        <a:t>The</a:t>
                      </a:r>
                      <a:r>
                        <a:rPr lang="en-US" sz="3200" baseline="0" dirty="0" smtClean="0"/>
                        <a:t> faith needs to be led by someone related to the Prophet</a:t>
                      </a:r>
                    </a:p>
                    <a:p>
                      <a:pPr marL="914400" lvl="1" indent="-457200">
                        <a:buFont typeface="Arial" panose="020B0604020202020204" pitchFamily="34" charset="0"/>
                        <a:buChar char="•"/>
                      </a:pPr>
                      <a:r>
                        <a:rPr lang="en-US" sz="3200" baseline="0" dirty="0" smtClean="0"/>
                        <a:t>A </a:t>
                      </a:r>
                      <a:r>
                        <a:rPr lang="en-US" sz="3200" i="1" baseline="0" dirty="0" smtClean="0"/>
                        <a:t>caliph </a:t>
                      </a:r>
                      <a:r>
                        <a:rPr lang="en-US" sz="3200" i="0" baseline="0" dirty="0" smtClean="0"/>
                        <a:t>should be an </a:t>
                      </a:r>
                      <a:r>
                        <a:rPr lang="en-US" sz="3200" i="1" baseline="0" dirty="0" smtClean="0"/>
                        <a:t>imam</a:t>
                      </a:r>
                      <a:endParaRPr lang="en-US" sz="3200" dirty="0" smtClean="0"/>
                    </a:p>
                    <a:p>
                      <a:endParaRPr lang="en-US" sz="3200" dirty="0"/>
                    </a:p>
                  </a:txBody>
                  <a:tcPr/>
                </a:tc>
                <a:tc>
                  <a:txBody>
                    <a:bodyPr/>
                    <a:lstStyle/>
                    <a:p>
                      <a:pPr marL="457200" indent="-457200">
                        <a:buFont typeface="Arial" panose="020B0604020202020204" pitchFamily="34" charset="0"/>
                        <a:buChar char="•"/>
                      </a:pPr>
                      <a:r>
                        <a:rPr lang="en-US" sz="3200" dirty="0" smtClean="0"/>
                        <a:t>Stressed pride in the </a:t>
                      </a:r>
                      <a:r>
                        <a:rPr lang="en-US" sz="3200" i="1" dirty="0" err="1" smtClean="0"/>
                        <a:t>umma</a:t>
                      </a:r>
                      <a:r>
                        <a:rPr lang="en-US" sz="3200" dirty="0" err="1" smtClean="0"/>
                        <a:t>’s</a:t>
                      </a:r>
                      <a:r>
                        <a:rPr lang="en-US" sz="3200" dirty="0" smtClean="0"/>
                        <a:t> history</a:t>
                      </a:r>
                    </a:p>
                    <a:p>
                      <a:pPr marL="457200" indent="-457200">
                        <a:buFont typeface="Arial" panose="020B0604020202020204" pitchFamily="34" charset="0"/>
                        <a:buChar char="•"/>
                      </a:pPr>
                      <a:r>
                        <a:rPr lang="en-US" sz="3200" dirty="0" smtClean="0"/>
                        <a:t>The</a:t>
                      </a:r>
                      <a:r>
                        <a:rPr lang="en-US" sz="3200" baseline="0" dirty="0" smtClean="0"/>
                        <a:t> </a:t>
                      </a:r>
                      <a:r>
                        <a:rPr lang="en-US" sz="3200" i="1" baseline="0" dirty="0" err="1" smtClean="0"/>
                        <a:t>umma</a:t>
                      </a:r>
                      <a:r>
                        <a:rPr lang="en-US" sz="3200" i="0" baseline="0" dirty="0" smtClean="0"/>
                        <a:t> is imbued with perfection &amp; the Qur’an guides it</a:t>
                      </a:r>
                    </a:p>
                    <a:p>
                      <a:pPr marL="914400" lvl="1" indent="-457200">
                        <a:buFont typeface="Arial" panose="020B0604020202020204" pitchFamily="34" charset="0"/>
                        <a:buChar char="•"/>
                      </a:pPr>
                      <a:r>
                        <a:rPr lang="en-US" sz="3200" i="0" baseline="0" dirty="0" smtClean="0"/>
                        <a:t>The faith needs to be led by a righteous person, and that person does not necessarily need to be related to the Prophet</a:t>
                      </a:r>
                      <a:endParaRPr lang="en-US" sz="3200" dirty="0"/>
                    </a:p>
                  </a:txBody>
                  <a:tcPr/>
                </a:tc>
              </a:tr>
            </a:tbl>
          </a:graphicData>
        </a:graphic>
      </p:graphicFrame>
    </p:spTree>
    <p:extLst>
      <p:ext uri="{BB962C8B-B14F-4D97-AF65-F5344CB8AC3E}">
        <p14:creationId xmlns:p14="http://schemas.microsoft.com/office/powerpoint/2010/main" val="480715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TotalTime>
  <Words>309</Words>
  <Application>Microsoft Office PowerPoint</Application>
  <PresentationFormat>Widescreen</PresentationFormat>
  <Paragraphs>21</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The Shia – Sunni Split</vt:lpstr>
      <vt:lpstr>The  Context</vt:lpstr>
      <vt:lpstr>PowerPoint Presentation</vt:lpstr>
      <vt:lpstr>What does it mean to succeed the Prophet?</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Shia – Sunni Split</dc:title>
  <dc:creator>Elaina Barroso</dc:creator>
  <cp:lastModifiedBy>Elaina Barroso</cp:lastModifiedBy>
  <cp:revision>7</cp:revision>
  <cp:lastPrinted>2017-02-09T15:20:30Z</cp:lastPrinted>
  <dcterms:created xsi:type="dcterms:W3CDTF">2017-02-09T14:42:36Z</dcterms:created>
  <dcterms:modified xsi:type="dcterms:W3CDTF">2017-02-13T15:57:44Z</dcterms:modified>
</cp:coreProperties>
</file>